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Open Sauce" panose="020B0604020202020204" charset="0"/>
      <p:regular r:id="rId9"/>
    </p:embeddedFont>
    <p:embeddedFont>
      <p:font typeface="Open Sauce Bold" panose="020B0604020202020204" charset="0"/>
      <p:regular r:id="rId10"/>
    </p:embeddedFont>
    <p:embeddedFont>
      <p:font typeface="Poppins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svg"/><Relationship Id="rId7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7.svg"/><Relationship Id="rId7" Type="http://schemas.openxmlformats.org/officeDocument/2006/relationships/image" Target="../media/image8.svg"/><Relationship Id="rId12" Type="http://schemas.openxmlformats.org/officeDocument/2006/relationships/image" Target="../media/image32.png"/><Relationship Id="rId17" Type="http://schemas.openxmlformats.org/officeDocument/2006/relationships/image" Target="../media/image10.svg"/><Relationship Id="rId2" Type="http://schemas.openxmlformats.org/officeDocument/2006/relationships/image" Target="../media/image26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1.svg"/><Relationship Id="rId5" Type="http://schemas.openxmlformats.org/officeDocument/2006/relationships/image" Target="../media/image6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7.svg"/><Relationship Id="rId7" Type="http://schemas.openxmlformats.org/officeDocument/2006/relationships/image" Target="../media/image2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2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45463" y="2038407"/>
            <a:ext cx="10739232" cy="6210187"/>
          </a:xfrm>
          <a:custGeom>
            <a:avLst/>
            <a:gdLst/>
            <a:ahLst/>
            <a:cxnLst/>
            <a:rect l="l" t="t" r="r" b="b"/>
            <a:pathLst>
              <a:path w="10739232" h="6210187">
                <a:moveTo>
                  <a:pt x="0" y="0"/>
                </a:moveTo>
                <a:lnTo>
                  <a:pt x="10739232" y="0"/>
                </a:lnTo>
                <a:lnTo>
                  <a:pt x="10739232" y="6210186"/>
                </a:lnTo>
                <a:lnTo>
                  <a:pt x="0" y="6210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18540" y="581850"/>
            <a:ext cx="332198" cy="286898"/>
          </a:xfrm>
          <a:custGeom>
            <a:avLst/>
            <a:gdLst/>
            <a:ahLst/>
            <a:cxnLst/>
            <a:rect l="l" t="t" r="r" b="b"/>
            <a:pathLst>
              <a:path w="332198" h="286898">
                <a:moveTo>
                  <a:pt x="0" y="0"/>
                </a:moveTo>
                <a:lnTo>
                  <a:pt x="332197" y="0"/>
                </a:lnTo>
                <a:lnTo>
                  <a:pt x="332197" y="286898"/>
                </a:lnTo>
                <a:lnTo>
                  <a:pt x="0" y="286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6252824"/>
            <a:ext cx="133946" cy="13394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3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641109" y="2473457"/>
            <a:ext cx="1009287" cy="1009287"/>
          </a:xfrm>
          <a:custGeom>
            <a:avLst/>
            <a:gdLst/>
            <a:ahLst/>
            <a:cxnLst/>
            <a:rect l="l" t="t" r="r" b="b"/>
            <a:pathLst>
              <a:path w="1009287" h="1009287">
                <a:moveTo>
                  <a:pt x="0" y="0"/>
                </a:moveTo>
                <a:lnTo>
                  <a:pt x="1009287" y="0"/>
                </a:lnTo>
                <a:lnTo>
                  <a:pt x="1009287" y="1009287"/>
                </a:lnTo>
                <a:lnTo>
                  <a:pt x="0" y="1009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2054" y="7713534"/>
            <a:ext cx="542821" cy="542821"/>
          </a:xfrm>
          <a:custGeom>
            <a:avLst/>
            <a:gdLst/>
            <a:ahLst/>
            <a:cxnLst/>
            <a:rect l="l" t="t" r="r" b="b"/>
            <a:pathLst>
              <a:path w="542821" h="542821">
                <a:moveTo>
                  <a:pt x="0" y="0"/>
                </a:moveTo>
                <a:lnTo>
                  <a:pt x="542821" y="0"/>
                </a:lnTo>
                <a:lnTo>
                  <a:pt x="542821" y="542821"/>
                </a:lnTo>
                <a:lnTo>
                  <a:pt x="0" y="5428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326571" y="1911328"/>
            <a:ext cx="253695" cy="254158"/>
          </a:xfrm>
          <a:custGeom>
            <a:avLst/>
            <a:gdLst/>
            <a:ahLst/>
            <a:cxnLst/>
            <a:rect l="l" t="t" r="r" b="b"/>
            <a:pathLst>
              <a:path w="253695" h="254158">
                <a:moveTo>
                  <a:pt x="0" y="0"/>
                </a:moveTo>
                <a:lnTo>
                  <a:pt x="253695" y="0"/>
                </a:lnTo>
                <a:lnTo>
                  <a:pt x="253695" y="254157"/>
                </a:lnTo>
                <a:lnTo>
                  <a:pt x="0" y="2541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72333"/>
            <a:ext cx="8203844" cy="260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00"/>
              </a:lnSpc>
              <a:spcBef>
                <a:spcPct val="0"/>
              </a:spcBef>
            </a:pPr>
            <a:r>
              <a:rPr lang="en-US" sz="15214" spc="-1201" dirty="0" err="1">
                <a:solidFill>
                  <a:srgbClr val="C8E09C"/>
                </a:solidFill>
                <a:latin typeface="Open Sauce"/>
                <a:ea typeface="Open Sauce"/>
                <a:cs typeface="Open Sauce"/>
                <a:sym typeface="Open Sauce"/>
              </a:rPr>
              <a:t>FinGAT</a:t>
            </a:r>
            <a:endParaRPr lang="en-US" sz="15214" spc="-1201" dirty="0">
              <a:solidFill>
                <a:srgbClr val="C8E09C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741541"/>
            <a:ext cx="6016763" cy="437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71"/>
              </a:lnSpc>
              <a:spcBef>
                <a:spcPct val="0"/>
              </a:spcBef>
            </a:pPr>
            <a:r>
              <a:rPr lang="en-US" sz="25551" b="1" spc="-2018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2054" y="6115913"/>
            <a:ext cx="439482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spc="-182">
                <a:solidFill>
                  <a:srgbClr val="C8E09C"/>
                </a:solidFill>
                <a:latin typeface="Open Sauce"/>
                <a:ea typeface="Open Sauce"/>
                <a:cs typeface="Open Sauce"/>
                <a:sym typeface="Open Sauce"/>
              </a:rPr>
              <a:t>Graph Attention Networks for Indian Stock Prediction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84639" y="630623"/>
            <a:ext cx="895627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spc="-104">
                <a:solidFill>
                  <a:srgbClr val="C8E09C"/>
                </a:solidFill>
                <a:latin typeface="Open Sauce"/>
                <a:ea typeface="Open Sauce"/>
                <a:cs typeface="Open Sauce"/>
                <a:sym typeface="Open Sauce"/>
              </a:rPr>
              <a:t>G - 633</a:t>
            </a:r>
          </a:p>
        </p:txBody>
      </p:sp>
      <p:sp>
        <p:nvSpPr>
          <p:cNvPr id="14" name="Freeform 14"/>
          <p:cNvSpPr/>
          <p:nvPr/>
        </p:nvSpPr>
        <p:spPr>
          <a:xfrm>
            <a:off x="6918616" y="7826166"/>
            <a:ext cx="253695" cy="254158"/>
          </a:xfrm>
          <a:custGeom>
            <a:avLst/>
            <a:gdLst/>
            <a:ahLst/>
            <a:cxnLst/>
            <a:rect l="l" t="t" r="r" b="b"/>
            <a:pathLst>
              <a:path w="253695" h="254158">
                <a:moveTo>
                  <a:pt x="0" y="0"/>
                </a:moveTo>
                <a:lnTo>
                  <a:pt x="253695" y="0"/>
                </a:lnTo>
                <a:lnTo>
                  <a:pt x="253695" y="254158"/>
                </a:lnTo>
                <a:lnTo>
                  <a:pt x="0" y="2541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07431" y="8770242"/>
            <a:ext cx="16450226" cy="1158179"/>
            <a:chOff x="0" y="-57150"/>
            <a:chExt cx="4332570" cy="3050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32570" cy="190617"/>
            </a:xfrm>
            <a:custGeom>
              <a:avLst/>
              <a:gdLst/>
              <a:ahLst/>
              <a:cxnLst/>
              <a:rect l="l" t="t" r="r" b="b"/>
              <a:pathLst>
                <a:path w="4332570" h="247885">
                  <a:moveTo>
                    <a:pt x="24002" y="0"/>
                  </a:moveTo>
                  <a:lnTo>
                    <a:pt x="4308568" y="0"/>
                  </a:lnTo>
                  <a:cubicBezTo>
                    <a:pt x="4321824" y="0"/>
                    <a:pt x="4332570" y="10746"/>
                    <a:pt x="4332570" y="24002"/>
                  </a:cubicBezTo>
                  <a:lnTo>
                    <a:pt x="4332570" y="223883"/>
                  </a:lnTo>
                  <a:cubicBezTo>
                    <a:pt x="4332570" y="237139"/>
                    <a:pt x="4321824" y="247885"/>
                    <a:pt x="4308568" y="247885"/>
                  </a:cubicBezTo>
                  <a:lnTo>
                    <a:pt x="24002" y="247885"/>
                  </a:lnTo>
                  <a:cubicBezTo>
                    <a:pt x="10746" y="247885"/>
                    <a:pt x="0" y="237139"/>
                    <a:pt x="0" y="223883"/>
                  </a:cubicBezTo>
                  <a:lnTo>
                    <a:pt x="0" y="24002"/>
                  </a:lnTo>
                  <a:cubicBezTo>
                    <a:pt x="0" y="10746"/>
                    <a:pt x="10746" y="0"/>
                    <a:pt x="24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4332570" cy="305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Mayank Rathi | </a:t>
              </a:r>
              <a:r>
                <a:rPr lang="en-US" sz="21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Cholleti</a:t>
              </a:r>
              <a:r>
                <a:rPr lang="en-US" sz="21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Sucheer</a:t>
              </a:r>
              <a:r>
                <a:rPr lang="en-US" sz="21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| Praneeth Reddy | </a:t>
              </a:r>
              <a:r>
                <a:rPr lang="en-US" sz="21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Laggoni</a:t>
              </a:r>
              <a:r>
                <a:rPr lang="en-US" sz="21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Sharanya | Krithika Reddy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32198" cy="286898"/>
          </a:xfrm>
          <a:custGeom>
            <a:avLst/>
            <a:gdLst/>
            <a:ahLst/>
            <a:cxnLst/>
            <a:rect l="l" t="t" r="r" b="b"/>
            <a:pathLst>
              <a:path w="332198" h="286898">
                <a:moveTo>
                  <a:pt x="0" y="0"/>
                </a:moveTo>
                <a:lnTo>
                  <a:pt x="332198" y="0"/>
                </a:lnTo>
                <a:lnTo>
                  <a:pt x="332198" y="286898"/>
                </a:lnTo>
                <a:lnTo>
                  <a:pt x="0" y="286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8397" y="3205102"/>
            <a:ext cx="9452397" cy="5912044"/>
          </a:xfrm>
          <a:custGeom>
            <a:avLst/>
            <a:gdLst/>
            <a:ahLst/>
            <a:cxnLst/>
            <a:rect l="l" t="t" r="r" b="b"/>
            <a:pathLst>
              <a:path w="9452397" h="5912044">
                <a:moveTo>
                  <a:pt x="0" y="0"/>
                </a:moveTo>
                <a:lnTo>
                  <a:pt x="9452397" y="0"/>
                </a:lnTo>
                <a:lnTo>
                  <a:pt x="9452397" y="5912045"/>
                </a:lnTo>
                <a:lnTo>
                  <a:pt x="0" y="5912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1806" y="1053086"/>
            <a:ext cx="914449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spc="-104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G - 633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19309" y="153021"/>
            <a:ext cx="9604814" cy="208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6"/>
              </a:lnSpc>
              <a:spcBef>
                <a:spcPct val="0"/>
              </a:spcBef>
            </a:pPr>
            <a:r>
              <a:rPr lang="en-US" sz="12147" spc="-959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82744" y="1598962"/>
            <a:ext cx="6685200" cy="208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6"/>
              </a:lnSpc>
              <a:spcBef>
                <a:spcPct val="0"/>
              </a:spcBef>
            </a:pPr>
            <a:r>
              <a:rPr lang="en-US" sz="12147" b="1" spc="-959">
                <a:solidFill>
                  <a:srgbClr val="F4807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1716" y="3770825"/>
            <a:ext cx="7110563" cy="1761136"/>
            <a:chOff x="0" y="0"/>
            <a:chExt cx="1579654" cy="3912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9654" cy="391247"/>
            </a:xfrm>
            <a:custGeom>
              <a:avLst/>
              <a:gdLst/>
              <a:ahLst/>
              <a:cxnLst/>
              <a:rect l="l" t="t" r="r" b="b"/>
              <a:pathLst>
                <a:path w="1579654" h="391247">
                  <a:moveTo>
                    <a:pt x="108879" y="0"/>
                  </a:moveTo>
                  <a:lnTo>
                    <a:pt x="1470774" y="0"/>
                  </a:lnTo>
                  <a:cubicBezTo>
                    <a:pt x="1530907" y="0"/>
                    <a:pt x="1579654" y="48747"/>
                    <a:pt x="1579654" y="108879"/>
                  </a:cubicBezTo>
                  <a:lnTo>
                    <a:pt x="1579654" y="282368"/>
                  </a:lnTo>
                  <a:cubicBezTo>
                    <a:pt x="1579654" y="311244"/>
                    <a:pt x="1568182" y="338938"/>
                    <a:pt x="1547764" y="359357"/>
                  </a:cubicBezTo>
                  <a:cubicBezTo>
                    <a:pt x="1527345" y="379776"/>
                    <a:pt x="1499651" y="391247"/>
                    <a:pt x="1470774" y="391247"/>
                  </a:cubicBezTo>
                  <a:lnTo>
                    <a:pt x="108879" y="391247"/>
                  </a:lnTo>
                  <a:cubicBezTo>
                    <a:pt x="48747" y="391247"/>
                    <a:pt x="0" y="342500"/>
                    <a:pt x="0" y="282368"/>
                  </a:cubicBezTo>
                  <a:lnTo>
                    <a:pt x="0" y="108879"/>
                  </a:lnTo>
                  <a:cubicBezTo>
                    <a:pt x="0" y="48747"/>
                    <a:pt x="48747" y="0"/>
                    <a:pt x="108879" y="0"/>
                  </a:cubicBezTo>
                  <a:close/>
                </a:path>
              </a:pathLst>
            </a:custGeom>
            <a:solidFill>
              <a:srgbClr val="171E53"/>
            </a:solidFill>
            <a:ln w="9525" cap="rnd">
              <a:solidFill>
                <a:srgbClr val="646EC7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579654" cy="39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666094" y="3865596"/>
            <a:ext cx="5238979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9534" lvl="1" indent="-204767" algn="l">
              <a:lnSpc>
                <a:spcPts val="2276"/>
              </a:lnSpc>
              <a:buFont typeface="Arial"/>
              <a:buChar char="•"/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Advanced AI system for Indian stock prediction (NSE/BSE)</a:t>
            </a:r>
          </a:p>
          <a:p>
            <a:pPr marL="409534" lvl="1" indent="-204767" algn="l">
              <a:lnSpc>
                <a:spcPts val="2276"/>
              </a:lnSpc>
              <a:buFont typeface="Arial"/>
              <a:buChar char="•"/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Graph Neural Networks + Reinforcement Learning</a:t>
            </a:r>
          </a:p>
          <a:p>
            <a:pPr marL="409534" lvl="1" indent="-204767" algn="l">
              <a:lnSpc>
                <a:spcPts val="2276"/>
              </a:lnSpc>
              <a:buFont typeface="Arial"/>
              <a:buChar char="•"/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Predicts UP/DOWN with confidence scores</a:t>
            </a:r>
          </a:p>
          <a:p>
            <a:pPr algn="l">
              <a:lnSpc>
                <a:spcPts val="2276"/>
              </a:lnSpc>
            </a:pPr>
            <a:endParaRPr lang="en-US" sz="1896" spc="-123">
              <a:solidFill>
                <a:srgbClr val="FFD03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921716" y="5759702"/>
            <a:ext cx="7110563" cy="2355296"/>
            <a:chOff x="0" y="0"/>
            <a:chExt cx="1579654" cy="5232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9654" cy="523243"/>
            </a:xfrm>
            <a:custGeom>
              <a:avLst/>
              <a:gdLst/>
              <a:ahLst/>
              <a:cxnLst/>
              <a:rect l="l" t="t" r="r" b="b"/>
              <a:pathLst>
                <a:path w="1579654" h="523243">
                  <a:moveTo>
                    <a:pt x="108879" y="0"/>
                  </a:moveTo>
                  <a:lnTo>
                    <a:pt x="1470774" y="0"/>
                  </a:lnTo>
                  <a:cubicBezTo>
                    <a:pt x="1530907" y="0"/>
                    <a:pt x="1579654" y="48747"/>
                    <a:pt x="1579654" y="108879"/>
                  </a:cubicBezTo>
                  <a:lnTo>
                    <a:pt x="1579654" y="414364"/>
                  </a:lnTo>
                  <a:cubicBezTo>
                    <a:pt x="1579654" y="474496"/>
                    <a:pt x="1530907" y="523243"/>
                    <a:pt x="1470774" y="523243"/>
                  </a:cubicBezTo>
                  <a:lnTo>
                    <a:pt x="108879" y="523243"/>
                  </a:lnTo>
                  <a:cubicBezTo>
                    <a:pt x="48747" y="523243"/>
                    <a:pt x="0" y="474496"/>
                    <a:pt x="0" y="414364"/>
                  </a:cubicBezTo>
                  <a:lnTo>
                    <a:pt x="0" y="108879"/>
                  </a:lnTo>
                  <a:cubicBezTo>
                    <a:pt x="0" y="48747"/>
                    <a:pt x="48747" y="0"/>
                    <a:pt x="108879" y="0"/>
                  </a:cubicBezTo>
                  <a:close/>
                </a:path>
              </a:pathLst>
            </a:custGeom>
            <a:solidFill>
              <a:srgbClr val="171E53"/>
            </a:solidFill>
            <a:ln w="9525" cap="rnd">
              <a:solidFill>
                <a:srgbClr val="646EC7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579654" cy="523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666094" y="5976711"/>
            <a:ext cx="5048909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9534" lvl="1" indent="-204767" algn="l">
              <a:lnSpc>
                <a:spcPts val="2276"/>
              </a:lnSpc>
              <a:buFont typeface="Arial"/>
              <a:buChar char="•"/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Major improvements:</a:t>
            </a:r>
          </a:p>
          <a:p>
            <a:pPr marL="819068" lvl="2" indent="-273023" algn="l">
              <a:lnSpc>
                <a:spcPts val="2276"/>
              </a:lnSpc>
              <a:buFont typeface="Arial"/>
              <a:buChar char="⚬"/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Adapted from US stocks (S&amp;P 500) to Indian (NSE/BSE)</a:t>
            </a:r>
          </a:p>
          <a:p>
            <a:pPr marL="819068" lvl="2" indent="-273023" algn="l">
              <a:lnSpc>
                <a:spcPts val="2276"/>
              </a:lnSpc>
              <a:buFont typeface="Arial"/>
              <a:buChar char="⚬"/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73 features vs 36 in original</a:t>
            </a:r>
          </a:p>
          <a:p>
            <a:pPr marL="819068" lvl="2" indent="-273023" algn="l">
              <a:lnSpc>
                <a:spcPts val="2276"/>
              </a:lnSpc>
              <a:buFont typeface="Arial"/>
              <a:buChar char="⚬"/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Automated daily training</a:t>
            </a:r>
          </a:p>
          <a:p>
            <a:pPr marL="819068" lvl="2" indent="-273023" algn="l">
              <a:lnSpc>
                <a:spcPts val="2276"/>
              </a:lnSpc>
              <a:buFont typeface="Arial"/>
              <a:buChar char="⚬"/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Production-ready web deployment</a:t>
            </a:r>
          </a:p>
          <a:p>
            <a:pPr marL="819068" lvl="2" indent="-273023" algn="l">
              <a:lnSpc>
                <a:spcPts val="2276"/>
              </a:lnSpc>
              <a:buFont typeface="Arial"/>
              <a:buChar char="⚬"/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56%+ accuracy (vs ~50% in paper)</a:t>
            </a:r>
          </a:p>
          <a:p>
            <a:pPr algn="l">
              <a:lnSpc>
                <a:spcPts val="2276"/>
              </a:lnSpc>
            </a:pPr>
            <a:endParaRPr lang="en-US" sz="1896" spc="-123">
              <a:solidFill>
                <a:srgbClr val="FFD03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60898" y="2761538"/>
            <a:ext cx="1009287" cy="1009287"/>
          </a:xfrm>
          <a:custGeom>
            <a:avLst/>
            <a:gdLst/>
            <a:ahLst/>
            <a:cxnLst/>
            <a:rect l="l" t="t" r="r" b="b"/>
            <a:pathLst>
              <a:path w="1009287" h="1009287">
                <a:moveTo>
                  <a:pt x="0" y="0"/>
                </a:moveTo>
                <a:lnTo>
                  <a:pt x="1009286" y="0"/>
                </a:lnTo>
                <a:lnTo>
                  <a:pt x="1009286" y="1009287"/>
                </a:lnTo>
                <a:lnTo>
                  <a:pt x="0" y="1009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44958" y="4226540"/>
            <a:ext cx="253695" cy="254158"/>
          </a:xfrm>
          <a:custGeom>
            <a:avLst/>
            <a:gdLst/>
            <a:ahLst/>
            <a:cxnLst/>
            <a:rect l="l" t="t" r="r" b="b"/>
            <a:pathLst>
              <a:path w="253695" h="254158">
                <a:moveTo>
                  <a:pt x="0" y="0"/>
                </a:moveTo>
                <a:lnTo>
                  <a:pt x="253696" y="0"/>
                </a:lnTo>
                <a:lnTo>
                  <a:pt x="253696" y="254157"/>
                </a:lnTo>
                <a:lnTo>
                  <a:pt x="0" y="2541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597276" y="774542"/>
            <a:ext cx="253695" cy="254158"/>
          </a:xfrm>
          <a:custGeom>
            <a:avLst/>
            <a:gdLst/>
            <a:ahLst/>
            <a:cxnLst/>
            <a:rect l="l" t="t" r="r" b="b"/>
            <a:pathLst>
              <a:path w="253695" h="254158">
                <a:moveTo>
                  <a:pt x="0" y="0"/>
                </a:moveTo>
                <a:lnTo>
                  <a:pt x="253695" y="0"/>
                </a:lnTo>
                <a:lnTo>
                  <a:pt x="253695" y="254158"/>
                </a:lnTo>
                <a:lnTo>
                  <a:pt x="0" y="2541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921716" y="8343598"/>
            <a:ext cx="7110563" cy="1633375"/>
            <a:chOff x="0" y="0"/>
            <a:chExt cx="1579654" cy="3628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79654" cy="362864"/>
            </a:xfrm>
            <a:custGeom>
              <a:avLst/>
              <a:gdLst/>
              <a:ahLst/>
              <a:cxnLst/>
              <a:rect l="l" t="t" r="r" b="b"/>
              <a:pathLst>
                <a:path w="1579654" h="362864">
                  <a:moveTo>
                    <a:pt x="108879" y="0"/>
                  </a:moveTo>
                  <a:lnTo>
                    <a:pt x="1470774" y="0"/>
                  </a:lnTo>
                  <a:cubicBezTo>
                    <a:pt x="1530907" y="0"/>
                    <a:pt x="1579654" y="48747"/>
                    <a:pt x="1579654" y="108879"/>
                  </a:cubicBezTo>
                  <a:lnTo>
                    <a:pt x="1579654" y="253985"/>
                  </a:lnTo>
                  <a:cubicBezTo>
                    <a:pt x="1579654" y="314117"/>
                    <a:pt x="1530907" y="362864"/>
                    <a:pt x="1470774" y="362864"/>
                  </a:cubicBezTo>
                  <a:lnTo>
                    <a:pt x="108879" y="362864"/>
                  </a:lnTo>
                  <a:cubicBezTo>
                    <a:pt x="80003" y="362864"/>
                    <a:pt x="52309" y="351393"/>
                    <a:pt x="31890" y="330974"/>
                  </a:cubicBezTo>
                  <a:cubicBezTo>
                    <a:pt x="11471" y="310555"/>
                    <a:pt x="0" y="282861"/>
                    <a:pt x="0" y="253985"/>
                  </a:cubicBezTo>
                  <a:lnTo>
                    <a:pt x="0" y="108879"/>
                  </a:lnTo>
                  <a:cubicBezTo>
                    <a:pt x="0" y="48747"/>
                    <a:pt x="48747" y="0"/>
                    <a:pt x="108879" y="0"/>
                  </a:cubicBezTo>
                  <a:close/>
                </a:path>
              </a:pathLst>
            </a:custGeom>
            <a:solidFill>
              <a:srgbClr val="171E53"/>
            </a:solidFill>
            <a:ln w="9525" cap="rnd">
              <a:solidFill>
                <a:srgbClr val="646EC7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579654" cy="362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666094" y="8686800"/>
            <a:ext cx="591410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279"/>
              </a:lnSpc>
              <a:buFont typeface="Arial"/>
              <a:buChar char="•"/>
            </a:pPr>
            <a:r>
              <a:rPr lang="en-US" sz="1899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Problem: Stock prediction is complex due to relationships</a:t>
            </a:r>
          </a:p>
          <a:p>
            <a:pPr marL="410209" lvl="1" indent="-205105" algn="l">
              <a:lnSpc>
                <a:spcPts val="2279"/>
              </a:lnSpc>
              <a:buFont typeface="Arial"/>
              <a:buChar char="•"/>
            </a:pPr>
            <a:r>
              <a:rPr lang="en-US" sz="1899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Solution: Model patterns using graph-based attention</a:t>
            </a:r>
          </a:p>
          <a:p>
            <a:pPr algn="l">
              <a:lnSpc>
                <a:spcPts val="2279"/>
              </a:lnSpc>
            </a:pPr>
            <a:endParaRPr lang="en-US" sz="1899" spc="-123">
              <a:solidFill>
                <a:srgbClr val="FFD03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4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175" y="1836302"/>
            <a:ext cx="6030052" cy="8229600"/>
          </a:xfrm>
          <a:custGeom>
            <a:avLst/>
            <a:gdLst/>
            <a:ahLst/>
            <a:cxnLst/>
            <a:rect l="l" t="t" r="r" b="b"/>
            <a:pathLst>
              <a:path w="6030052" h="8229600">
                <a:moveTo>
                  <a:pt x="0" y="0"/>
                </a:moveTo>
                <a:lnTo>
                  <a:pt x="6030052" y="0"/>
                </a:lnTo>
                <a:lnTo>
                  <a:pt x="6030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04314"/>
            <a:ext cx="332198" cy="286898"/>
          </a:xfrm>
          <a:custGeom>
            <a:avLst/>
            <a:gdLst/>
            <a:ahLst/>
            <a:cxnLst/>
            <a:rect l="l" t="t" r="r" b="b"/>
            <a:pathLst>
              <a:path w="332198" h="286898">
                <a:moveTo>
                  <a:pt x="0" y="0"/>
                </a:moveTo>
                <a:lnTo>
                  <a:pt x="332198" y="0"/>
                </a:lnTo>
                <a:lnTo>
                  <a:pt x="332198" y="286897"/>
                </a:lnTo>
                <a:lnTo>
                  <a:pt x="0" y="286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26332" y="1666736"/>
            <a:ext cx="1009287" cy="1009287"/>
          </a:xfrm>
          <a:custGeom>
            <a:avLst/>
            <a:gdLst/>
            <a:ahLst/>
            <a:cxnLst/>
            <a:rect l="l" t="t" r="r" b="b"/>
            <a:pathLst>
              <a:path w="1009287" h="1009287">
                <a:moveTo>
                  <a:pt x="0" y="0"/>
                </a:moveTo>
                <a:lnTo>
                  <a:pt x="1009287" y="0"/>
                </a:lnTo>
                <a:lnTo>
                  <a:pt x="1009287" y="1009287"/>
                </a:lnTo>
                <a:lnTo>
                  <a:pt x="0" y="1009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06246" y="9092495"/>
            <a:ext cx="657043" cy="657043"/>
          </a:xfrm>
          <a:custGeom>
            <a:avLst/>
            <a:gdLst/>
            <a:ahLst/>
            <a:cxnLst/>
            <a:rect l="l" t="t" r="r" b="b"/>
            <a:pathLst>
              <a:path w="657043" h="657043">
                <a:moveTo>
                  <a:pt x="0" y="0"/>
                </a:moveTo>
                <a:lnTo>
                  <a:pt x="657044" y="0"/>
                </a:lnTo>
                <a:lnTo>
                  <a:pt x="657044" y="657044"/>
                </a:lnTo>
                <a:lnTo>
                  <a:pt x="0" y="657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3838" y="489076"/>
            <a:ext cx="349451" cy="350088"/>
          </a:xfrm>
          <a:custGeom>
            <a:avLst/>
            <a:gdLst/>
            <a:ahLst/>
            <a:cxnLst/>
            <a:rect l="l" t="t" r="r" b="b"/>
            <a:pathLst>
              <a:path w="349451" h="350088">
                <a:moveTo>
                  <a:pt x="0" y="0"/>
                </a:moveTo>
                <a:lnTo>
                  <a:pt x="349452" y="0"/>
                </a:lnTo>
                <a:lnTo>
                  <a:pt x="349452" y="350088"/>
                </a:lnTo>
                <a:lnTo>
                  <a:pt x="0" y="350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0637" y="8087449"/>
            <a:ext cx="349451" cy="350088"/>
          </a:xfrm>
          <a:custGeom>
            <a:avLst/>
            <a:gdLst/>
            <a:ahLst/>
            <a:cxnLst/>
            <a:rect l="l" t="t" r="r" b="b"/>
            <a:pathLst>
              <a:path w="349451" h="350088">
                <a:moveTo>
                  <a:pt x="0" y="0"/>
                </a:moveTo>
                <a:lnTo>
                  <a:pt x="349452" y="0"/>
                </a:lnTo>
                <a:lnTo>
                  <a:pt x="349452" y="350088"/>
                </a:lnTo>
                <a:lnTo>
                  <a:pt x="0" y="350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41820" y="3442746"/>
            <a:ext cx="9890153" cy="5649750"/>
          </a:xfrm>
          <a:custGeom>
            <a:avLst/>
            <a:gdLst/>
            <a:ahLst/>
            <a:cxnLst/>
            <a:rect l="l" t="t" r="r" b="b"/>
            <a:pathLst>
              <a:path w="9890153" h="5649750">
                <a:moveTo>
                  <a:pt x="0" y="0"/>
                </a:moveTo>
                <a:lnTo>
                  <a:pt x="9890153" y="0"/>
                </a:lnTo>
                <a:lnTo>
                  <a:pt x="9890153" y="5649749"/>
                </a:lnTo>
                <a:lnTo>
                  <a:pt x="0" y="5649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71806" y="1053086"/>
            <a:ext cx="914449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spc="-104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G - 633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87722" y="70539"/>
            <a:ext cx="6904277" cy="1711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596"/>
              </a:lnSpc>
              <a:spcBef>
                <a:spcPct val="0"/>
              </a:spcBef>
            </a:pPr>
            <a:r>
              <a:rPr lang="en-US" sz="10425" spc="-823" dirty="0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67063" y="1466711"/>
            <a:ext cx="4886994" cy="177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35"/>
              </a:lnSpc>
              <a:spcBef>
                <a:spcPct val="0"/>
              </a:spcBef>
            </a:pPr>
            <a:r>
              <a:rPr lang="en-US" sz="10382" b="1" spc="-820">
                <a:solidFill>
                  <a:srgbClr val="009F7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384" y="2717863"/>
            <a:ext cx="7376053" cy="6021541"/>
          </a:xfrm>
          <a:custGeom>
            <a:avLst/>
            <a:gdLst/>
            <a:ahLst/>
            <a:cxnLst/>
            <a:rect l="l" t="t" r="r" b="b"/>
            <a:pathLst>
              <a:path w="7376053" h="6021541">
                <a:moveTo>
                  <a:pt x="0" y="0"/>
                </a:moveTo>
                <a:lnTo>
                  <a:pt x="7376053" y="0"/>
                </a:lnTo>
                <a:lnTo>
                  <a:pt x="7376053" y="6021541"/>
                </a:lnTo>
                <a:lnTo>
                  <a:pt x="0" y="6021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17415" y="122428"/>
            <a:ext cx="2958818" cy="187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246"/>
              </a:lnSpc>
              <a:spcBef>
                <a:spcPct val="0"/>
              </a:spcBef>
            </a:pPr>
            <a:r>
              <a:rPr lang="en-US" sz="10890" spc="-860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Tech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93610" y="122428"/>
            <a:ext cx="6332677" cy="187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246"/>
              </a:lnSpc>
              <a:spcBef>
                <a:spcPct val="0"/>
              </a:spcBef>
            </a:pPr>
            <a:r>
              <a:rPr lang="en-US" sz="10890" b="1" spc="-860">
                <a:solidFill>
                  <a:srgbClr val="C791D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Stacks</a:t>
            </a:r>
          </a:p>
        </p:txBody>
      </p:sp>
      <p:sp>
        <p:nvSpPr>
          <p:cNvPr id="5" name="Freeform 5"/>
          <p:cNvSpPr/>
          <p:nvPr/>
        </p:nvSpPr>
        <p:spPr>
          <a:xfrm>
            <a:off x="2933123" y="4016006"/>
            <a:ext cx="1009287" cy="1009287"/>
          </a:xfrm>
          <a:custGeom>
            <a:avLst/>
            <a:gdLst/>
            <a:ahLst/>
            <a:cxnLst/>
            <a:rect l="l" t="t" r="r" b="b"/>
            <a:pathLst>
              <a:path w="1009287" h="1009287">
                <a:moveTo>
                  <a:pt x="0" y="0"/>
                </a:moveTo>
                <a:lnTo>
                  <a:pt x="1009287" y="0"/>
                </a:lnTo>
                <a:lnTo>
                  <a:pt x="1009287" y="1009287"/>
                </a:lnTo>
                <a:lnTo>
                  <a:pt x="0" y="1009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7154" y="1848092"/>
            <a:ext cx="739101" cy="739101"/>
          </a:xfrm>
          <a:custGeom>
            <a:avLst/>
            <a:gdLst/>
            <a:ahLst/>
            <a:cxnLst/>
            <a:rect l="l" t="t" r="r" b="b"/>
            <a:pathLst>
              <a:path w="739101" h="739101">
                <a:moveTo>
                  <a:pt x="0" y="0"/>
                </a:moveTo>
                <a:lnTo>
                  <a:pt x="739101" y="0"/>
                </a:lnTo>
                <a:lnTo>
                  <a:pt x="739101" y="739101"/>
                </a:lnTo>
                <a:lnTo>
                  <a:pt x="0" y="739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22099" y="3417022"/>
            <a:ext cx="349451" cy="350088"/>
          </a:xfrm>
          <a:custGeom>
            <a:avLst/>
            <a:gdLst/>
            <a:ahLst/>
            <a:cxnLst/>
            <a:rect l="l" t="t" r="r" b="b"/>
            <a:pathLst>
              <a:path w="349451" h="350088">
                <a:moveTo>
                  <a:pt x="0" y="0"/>
                </a:moveTo>
                <a:lnTo>
                  <a:pt x="349451" y="0"/>
                </a:lnTo>
                <a:lnTo>
                  <a:pt x="349451" y="350088"/>
                </a:lnTo>
                <a:lnTo>
                  <a:pt x="0" y="350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8548" y="4968456"/>
            <a:ext cx="349451" cy="350088"/>
          </a:xfrm>
          <a:custGeom>
            <a:avLst/>
            <a:gdLst/>
            <a:ahLst/>
            <a:cxnLst/>
            <a:rect l="l" t="t" r="r" b="b"/>
            <a:pathLst>
              <a:path w="349451" h="350088">
                <a:moveTo>
                  <a:pt x="0" y="0"/>
                </a:moveTo>
                <a:lnTo>
                  <a:pt x="349452" y="0"/>
                </a:lnTo>
                <a:lnTo>
                  <a:pt x="349452" y="350088"/>
                </a:lnTo>
                <a:lnTo>
                  <a:pt x="0" y="350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876234" y="2217643"/>
            <a:ext cx="9871993" cy="7678621"/>
            <a:chOff x="0" y="0"/>
            <a:chExt cx="2193122" cy="17058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93122" cy="1705851"/>
            </a:xfrm>
            <a:custGeom>
              <a:avLst/>
              <a:gdLst/>
              <a:ahLst/>
              <a:cxnLst/>
              <a:rect l="l" t="t" r="r" b="b"/>
              <a:pathLst>
                <a:path w="2193122" h="1705851">
                  <a:moveTo>
                    <a:pt x="78423" y="0"/>
                  </a:moveTo>
                  <a:lnTo>
                    <a:pt x="2114699" y="0"/>
                  </a:lnTo>
                  <a:cubicBezTo>
                    <a:pt x="2158011" y="0"/>
                    <a:pt x="2193122" y="35111"/>
                    <a:pt x="2193122" y="78423"/>
                  </a:cubicBezTo>
                  <a:lnTo>
                    <a:pt x="2193122" y="1627428"/>
                  </a:lnTo>
                  <a:cubicBezTo>
                    <a:pt x="2193122" y="1648227"/>
                    <a:pt x="2184859" y="1668174"/>
                    <a:pt x="2170152" y="1682882"/>
                  </a:cubicBezTo>
                  <a:cubicBezTo>
                    <a:pt x="2155445" y="1697589"/>
                    <a:pt x="2135498" y="1705851"/>
                    <a:pt x="2114699" y="1705851"/>
                  </a:cubicBezTo>
                  <a:lnTo>
                    <a:pt x="78423" y="1705851"/>
                  </a:lnTo>
                  <a:cubicBezTo>
                    <a:pt x="35111" y="1705851"/>
                    <a:pt x="0" y="1670740"/>
                    <a:pt x="0" y="1627428"/>
                  </a:cubicBezTo>
                  <a:lnTo>
                    <a:pt x="0" y="78423"/>
                  </a:lnTo>
                  <a:cubicBezTo>
                    <a:pt x="0" y="35111"/>
                    <a:pt x="35111" y="0"/>
                    <a:pt x="78423" y="0"/>
                  </a:cubicBezTo>
                  <a:close/>
                </a:path>
              </a:pathLst>
            </a:custGeom>
            <a:solidFill>
              <a:srgbClr val="171E53"/>
            </a:solidFill>
            <a:ln w="9525" cap="rnd">
              <a:solidFill>
                <a:srgbClr val="646EC7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193122" cy="1705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57162" y="2489841"/>
            <a:ext cx="8910136" cy="714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653" lvl="1" indent="-240327" algn="l">
              <a:lnSpc>
                <a:spcPts val="2671"/>
              </a:lnSpc>
              <a:buFont typeface="Arial"/>
              <a:buChar char="•"/>
            </a:pPr>
            <a:r>
              <a:rPr lang="en-US" sz="2226" b="1" spc="-144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 Stack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FastAPI — REST API framework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PyTorch &amp; PyTorch Geometric — Graph neural networks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Stable-Baselines3 — Reinforcement learning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APScheduler — Automated tasks and scheduling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Uvicorn — ASGI web server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pandas, numpy — Data processing &amp; manipulation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yfinance — Stock data acquisition</a:t>
            </a:r>
          </a:p>
          <a:p>
            <a:pPr algn="l">
              <a:lnSpc>
                <a:spcPts val="2551"/>
              </a:lnSpc>
            </a:pPr>
            <a:endParaRPr lang="en-US" sz="2126" spc="-138">
              <a:solidFill>
                <a:srgbClr val="FFD03B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80653" lvl="1" indent="-240327" algn="l">
              <a:lnSpc>
                <a:spcPts val="2671"/>
              </a:lnSpc>
              <a:buFont typeface="Arial"/>
              <a:buChar char="•"/>
            </a:pPr>
            <a:r>
              <a:rPr lang="en-US" sz="2226" b="1" spc="-144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 Stack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React 18 &amp; TypeScript — Modern, type-safe UI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Vite — Fast frontend build tool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TailwindCSS — Responsive, utility-first styling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shadcn/ui — Pre-built React UI components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Axios — API data fetching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React Router — Single-page app navigation</a:t>
            </a:r>
          </a:p>
          <a:p>
            <a:pPr algn="l">
              <a:lnSpc>
                <a:spcPts val="2551"/>
              </a:lnSpc>
            </a:pPr>
            <a:endParaRPr lang="en-US" sz="2126" spc="-138">
              <a:solidFill>
                <a:srgbClr val="FFD03B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80653" lvl="1" indent="-240327" algn="l">
              <a:lnSpc>
                <a:spcPts val="2671"/>
              </a:lnSpc>
              <a:buFont typeface="Arial"/>
              <a:buChar char="•"/>
            </a:pPr>
            <a:r>
              <a:rPr lang="en-US" sz="2226" b="1" spc="-144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Database &amp; Storage Stack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Neon PostgreSQL — Cloud-native, scalable PostgreSQL solution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SQLAlchemy — Python ORM for database management</a:t>
            </a:r>
          </a:p>
          <a:p>
            <a:pPr marL="918128" lvl="2" indent="-306043" algn="l">
              <a:lnSpc>
                <a:spcPts val="2551"/>
              </a:lnSpc>
              <a:buFont typeface="Arial"/>
              <a:buChar char="⚬"/>
            </a:pPr>
            <a:r>
              <a:rPr lang="en-US" sz="2126" spc="-138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Automatic Backups &amp; Branching — Reliability features of Neon</a:t>
            </a:r>
          </a:p>
          <a:p>
            <a:pPr algn="l">
              <a:lnSpc>
                <a:spcPts val="2551"/>
              </a:lnSpc>
            </a:pPr>
            <a:endParaRPr lang="en-US" sz="2126" spc="-138">
              <a:solidFill>
                <a:srgbClr val="FFD03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28700" y="1028700"/>
            <a:ext cx="332198" cy="286898"/>
          </a:xfrm>
          <a:custGeom>
            <a:avLst/>
            <a:gdLst/>
            <a:ahLst/>
            <a:cxnLst/>
            <a:rect l="l" t="t" r="r" b="b"/>
            <a:pathLst>
              <a:path w="332198" h="286898">
                <a:moveTo>
                  <a:pt x="0" y="0"/>
                </a:moveTo>
                <a:lnTo>
                  <a:pt x="332198" y="0"/>
                </a:lnTo>
                <a:lnTo>
                  <a:pt x="332198" y="286898"/>
                </a:lnTo>
                <a:lnTo>
                  <a:pt x="0" y="286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71806" y="1053086"/>
            <a:ext cx="914449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spc="-104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G - 633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9174" y="363378"/>
            <a:ext cx="15709653" cy="201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43"/>
              </a:lnSpc>
              <a:spcBef>
                <a:spcPct val="0"/>
              </a:spcBef>
            </a:pPr>
            <a:r>
              <a:rPr lang="en-US" sz="11817" spc="-933">
                <a:solidFill>
                  <a:srgbClr val="C8E09C"/>
                </a:solidFill>
                <a:latin typeface="Open Sauce"/>
                <a:ea typeface="Open Sauce"/>
                <a:cs typeface="Open Sauce"/>
                <a:sym typeface="Open Sauce"/>
              </a:rPr>
              <a:t>Mathematical Foundation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5429010" y="2871035"/>
            <a:ext cx="8032883" cy="5900517"/>
          </a:xfrm>
          <a:custGeom>
            <a:avLst/>
            <a:gdLst/>
            <a:ahLst/>
            <a:cxnLst/>
            <a:rect l="l" t="t" r="r" b="b"/>
            <a:pathLst>
              <a:path w="8032883" h="5900517">
                <a:moveTo>
                  <a:pt x="0" y="0"/>
                </a:moveTo>
                <a:lnTo>
                  <a:pt x="8032883" y="0"/>
                </a:lnTo>
                <a:lnTo>
                  <a:pt x="8032883" y="5900518"/>
                </a:lnTo>
                <a:lnTo>
                  <a:pt x="0" y="5900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04124" y="3024859"/>
            <a:ext cx="1009287" cy="1009287"/>
          </a:xfrm>
          <a:custGeom>
            <a:avLst/>
            <a:gdLst/>
            <a:ahLst/>
            <a:cxnLst/>
            <a:rect l="l" t="t" r="r" b="b"/>
            <a:pathLst>
              <a:path w="1009287" h="1009287">
                <a:moveTo>
                  <a:pt x="0" y="0"/>
                </a:moveTo>
                <a:lnTo>
                  <a:pt x="1009287" y="0"/>
                </a:lnTo>
                <a:lnTo>
                  <a:pt x="1009287" y="1009287"/>
                </a:lnTo>
                <a:lnTo>
                  <a:pt x="0" y="1009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32165" y="9148074"/>
            <a:ext cx="657043" cy="657043"/>
          </a:xfrm>
          <a:custGeom>
            <a:avLst/>
            <a:gdLst/>
            <a:ahLst/>
            <a:cxnLst/>
            <a:rect l="l" t="t" r="r" b="b"/>
            <a:pathLst>
              <a:path w="657043" h="657043">
                <a:moveTo>
                  <a:pt x="0" y="0"/>
                </a:moveTo>
                <a:lnTo>
                  <a:pt x="657043" y="0"/>
                </a:lnTo>
                <a:lnTo>
                  <a:pt x="657043" y="657043"/>
                </a:lnTo>
                <a:lnTo>
                  <a:pt x="0" y="657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45131" y="2249629"/>
            <a:ext cx="253695" cy="254158"/>
          </a:xfrm>
          <a:custGeom>
            <a:avLst/>
            <a:gdLst/>
            <a:ahLst/>
            <a:cxnLst/>
            <a:rect l="l" t="t" r="r" b="b"/>
            <a:pathLst>
              <a:path w="253695" h="254158">
                <a:moveTo>
                  <a:pt x="0" y="0"/>
                </a:moveTo>
                <a:lnTo>
                  <a:pt x="253695" y="0"/>
                </a:lnTo>
                <a:lnTo>
                  <a:pt x="253695" y="254157"/>
                </a:lnTo>
                <a:lnTo>
                  <a:pt x="0" y="254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9174" y="328296"/>
            <a:ext cx="253695" cy="254158"/>
          </a:xfrm>
          <a:custGeom>
            <a:avLst/>
            <a:gdLst/>
            <a:ahLst/>
            <a:cxnLst/>
            <a:rect l="l" t="t" r="r" b="b"/>
            <a:pathLst>
              <a:path w="253695" h="254158">
                <a:moveTo>
                  <a:pt x="0" y="0"/>
                </a:moveTo>
                <a:lnTo>
                  <a:pt x="253695" y="0"/>
                </a:lnTo>
                <a:lnTo>
                  <a:pt x="253695" y="254157"/>
                </a:lnTo>
                <a:lnTo>
                  <a:pt x="0" y="254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8997" y="4728376"/>
            <a:ext cx="4624203" cy="415124"/>
          </a:xfrm>
          <a:custGeom>
            <a:avLst/>
            <a:gdLst/>
            <a:ahLst/>
            <a:cxnLst/>
            <a:rect l="l" t="t" r="r" b="b"/>
            <a:pathLst>
              <a:path w="4624203" h="298336">
                <a:moveTo>
                  <a:pt x="0" y="0"/>
                </a:moveTo>
                <a:lnTo>
                  <a:pt x="4624203" y="0"/>
                </a:lnTo>
                <a:lnTo>
                  <a:pt x="4624203" y="298336"/>
                </a:lnTo>
                <a:lnTo>
                  <a:pt x="0" y="298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84649" y="4877544"/>
            <a:ext cx="3189078" cy="1166155"/>
          </a:xfrm>
          <a:custGeom>
            <a:avLst/>
            <a:gdLst/>
            <a:ahLst/>
            <a:cxnLst/>
            <a:rect l="l" t="t" r="r" b="b"/>
            <a:pathLst>
              <a:path w="3189078" h="1166155">
                <a:moveTo>
                  <a:pt x="0" y="0"/>
                </a:moveTo>
                <a:lnTo>
                  <a:pt x="3189079" y="0"/>
                </a:lnTo>
                <a:lnTo>
                  <a:pt x="3189079" y="1166155"/>
                </a:lnTo>
                <a:lnTo>
                  <a:pt x="0" y="11661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9567" y="8482194"/>
            <a:ext cx="4657629" cy="555654"/>
          </a:xfrm>
          <a:custGeom>
            <a:avLst/>
            <a:gdLst/>
            <a:ahLst/>
            <a:cxnLst/>
            <a:rect l="l" t="t" r="r" b="b"/>
            <a:pathLst>
              <a:path w="4373929" h="322007">
                <a:moveTo>
                  <a:pt x="0" y="0"/>
                </a:moveTo>
                <a:lnTo>
                  <a:pt x="4373929" y="0"/>
                </a:lnTo>
                <a:lnTo>
                  <a:pt x="4373929" y="322007"/>
                </a:lnTo>
                <a:lnTo>
                  <a:pt x="0" y="3220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68635" y="9037848"/>
            <a:ext cx="5162248" cy="381856"/>
          </a:xfrm>
          <a:custGeom>
            <a:avLst/>
            <a:gdLst/>
            <a:ahLst/>
            <a:cxnLst/>
            <a:rect l="l" t="t" r="r" b="b"/>
            <a:pathLst>
              <a:path w="5162248" h="220452">
                <a:moveTo>
                  <a:pt x="0" y="0"/>
                </a:moveTo>
                <a:lnTo>
                  <a:pt x="5162248" y="0"/>
                </a:lnTo>
                <a:lnTo>
                  <a:pt x="5162248" y="220452"/>
                </a:lnTo>
                <a:lnTo>
                  <a:pt x="0" y="220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89567" y="4096494"/>
            <a:ext cx="2131532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b="1" spc="-104">
                <a:solidFill>
                  <a:srgbClr val="C8E0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Graph Attention (GATv2)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7006" y="8011817"/>
            <a:ext cx="1421021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b="1" spc="-104">
                <a:solidFill>
                  <a:srgbClr val="C8E0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Hybrid RL (PPO)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23598" y="4334619"/>
            <a:ext cx="2750130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b="1" spc="-104">
                <a:solidFill>
                  <a:srgbClr val="C8E0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LSTM Temporal Features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02900" y="8363132"/>
            <a:ext cx="1421021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b="1" spc="-104">
                <a:solidFill>
                  <a:srgbClr val="C8E0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Loss Functions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773328" y="439004"/>
            <a:ext cx="332198" cy="286898"/>
          </a:xfrm>
          <a:custGeom>
            <a:avLst/>
            <a:gdLst/>
            <a:ahLst/>
            <a:cxnLst/>
            <a:rect l="l" t="t" r="r" b="b"/>
            <a:pathLst>
              <a:path w="332198" h="286898">
                <a:moveTo>
                  <a:pt x="0" y="0"/>
                </a:moveTo>
                <a:lnTo>
                  <a:pt x="332197" y="0"/>
                </a:lnTo>
                <a:lnTo>
                  <a:pt x="332197" y="286898"/>
                </a:lnTo>
                <a:lnTo>
                  <a:pt x="0" y="2868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016434" y="463391"/>
            <a:ext cx="914449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spc="-104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G - 633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72079" y="2243803"/>
            <a:ext cx="5908444" cy="7368807"/>
          </a:xfrm>
          <a:custGeom>
            <a:avLst/>
            <a:gdLst/>
            <a:ahLst/>
            <a:cxnLst/>
            <a:rect l="l" t="t" r="r" b="b"/>
            <a:pathLst>
              <a:path w="5908444" h="7368807">
                <a:moveTo>
                  <a:pt x="0" y="0"/>
                </a:moveTo>
                <a:lnTo>
                  <a:pt x="5908443" y="0"/>
                </a:lnTo>
                <a:lnTo>
                  <a:pt x="5908443" y="7368807"/>
                </a:lnTo>
                <a:lnTo>
                  <a:pt x="0" y="7368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16830" y="89188"/>
            <a:ext cx="2441618" cy="197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66"/>
              </a:lnSpc>
              <a:spcBef>
                <a:spcPct val="0"/>
              </a:spcBef>
            </a:pPr>
            <a:r>
              <a:rPr lang="en-US" sz="11547" spc="-912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Key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65262" y="22967"/>
            <a:ext cx="9570344" cy="208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6"/>
              </a:lnSpc>
              <a:spcBef>
                <a:spcPct val="0"/>
              </a:spcBef>
            </a:pPr>
            <a:r>
              <a:rPr lang="en-US" sz="12147" b="1" spc="-959" dirty="0">
                <a:solidFill>
                  <a:srgbClr val="A28A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Improvements</a:t>
            </a:r>
          </a:p>
        </p:txBody>
      </p:sp>
      <p:sp>
        <p:nvSpPr>
          <p:cNvPr id="5" name="Freeform 5"/>
          <p:cNvSpPr/>
          <p:nvPr/>
        </p:nvSpPr>
        <p:spPr>
          <a:xfrm>
            <a:off x="1697994" y="1861345"/>
            <a:ext cx="1009287" cy="1009287"/>
          </a:xfrm>
          <a:custGeom>
            <a:avLst/>
            <a:gdLst/>
            <a:ahLst/>
            <a:cxnLst/>
            <a:rect l="l" t="t" r="r" b="b"/>
            <a:pathLst>
              <a:path w="1009287" h="1009287">
                <a:moveTo>
                  <a:pt x="0" y="0"/>
                </a:moveTo>
                <a:lnTo>
                  <a:pt x="1009286" y="0"/>
                </a:lnTo>
                <a:lnTo>
                  <a:pt x="1009286" y="1009287"/>
                </a:lnTo>
                <a:lnTo>
                  <a:pt x="0" y="1009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431894"/>
            <a:ext cx="349451" cy="350088"/>
          </a:xfrm>
          <a:custGeom>
            <a:avLst/>
            <a:gdLst/>
            <a:ahLst/>
            <a:cxnLst/>
            <a:rect l="l" t="t" r="r" b="b"/>
            <a:pathLst>
              <a:path w="349451" h="350088">
                <a:moveTo>
                  <a:pt x="0" y="0"/>
                </a:moveTo>
                <a:lnTo>
                  <a:pt x="349451" y="0"/>
                </a:lnTo>
                <a:lnTo>
                  <a:pt x="349451" y="350088"/>
                </a:lnTo>
                <a:lnTo>
                  <a:pt x="0" y="350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98245" y="2365989"/>
            <a:ext cx="349451" cy="350088"/>
          </a:xfrm>
          <a:custGeom>
            <a:avLst/>
            <a:gdLst/>
            <a:ahLst/>
            <a:cxnLst/>
            <a:rect l="l" t="t" r="r" b="b"/>
            <a:pathLst>
              <a:path w="349451" h="350088">
                <a:moveTo>
                  <a:pt x="0" y="0"/>
                </a:moveTo>
                <a:lnTo>
                  <a:pt x="349451" y="0"/>
                </a:lnTo>
                <a:lnTo>
                  <a:pt x="349451" y="350088"/>
                </a:lnTo>
                <a:lnTo>
                  <a:pt x="0" y="350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29634" y="8503389"/>
            <a:ext cx="657043" cy="657043"/>
          </a:xfrm>
          <a:custGeom>
            <a:avLst/>
            <a:gdLst/>
            <a:ahLst/>
            <a:cxnLst/>
            <a:rect l="l" t="t" r="r" b="b"/>
            <a:pathLst>
              <a:path w="657043" h="657043">
                <a:moveTo>
                  <a:pt x="0" y="0"/>
                </a:moveTo>
                <a:lnTo>
                  <a:pt x="657044" y="0"/>
                </a:lnTo>
                <a:lnTo>
                  <a:pt x="657044" y="657043"/>
                </a:lnTo>
                <a:lnTo>
                  <a:pt x="0" y="657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80522" y="499574"/>
            <a:ext cx="332198" cy="286898"/>
          </a:xfrm>
          <a:custGeom>
            <a:avLst/>
            <a:gdLst/>
            <a:ahLst/>
            <a:cxnLst/>
            <a:rect l="l" t="t" r="r" b="b"/>
            <a:pathLst>
              <a:path w="332198" h="286898">
                <a:moveTo>
                  <a:pt x="0" y="0"/>
                </a:moveTo>
                <a:lnTo>
                  <a:pt x="332198" y="0"/>
                </a:lnTo>
                <a:lnTo>
                  <a:pt x="332198" y="286898"/>
                </a:lnTo>
                <a:lnTo>
                  <a:pt x="0" y="286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923628" y="523961"/>
            <a:ext cx="914449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spc="-104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G - 633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53913" y="2890990"/>
            <a:ext cx="7422697" cy="6585858"/>
            <a:chOff x="0" y="0"/>
            <a:chExt cx="1648996" cy="14630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8996" cy="1463087"/>
            </a:xfrm>
            <a:custGeom>
              <a:avLst/>
              <a:gdLst/>
              <a:ahLst/>
              <a:cxnLst/>
              <a:rect l="l" t="t" r="r" b="b"/>
              <a:pathLst>
                <a:path w="1648996" h="1463087">
                  <a:moveTo>
                    <a:pt x="104301" y="0"/>
                  </a:moveTo>
                  <a:lnTo>
                    <a:pt x="1544695" y="0"/>
                  </a:lnTo>
                  <a:cubicBezTo>
                    <a:pt x="1602299" y="0"/>
                    <a:pt x="1648996" y="46697"/>
                    <a:pt x="1648996" y="104301"/>
                  </a:cubicBezTo>
                  <a:lnTo>
                    <a:pt x="1648996" y="1358787"/>
                  </a:lnTo>
                  <a:cubicBezTo>
                    <a:pt x="1648996" y="1416390"/>
                    <a:pt x="1602299" y="1463087"/>
                    <a:pt x="1544695" y="1463087"/>
                  </a:cubicBezTo>
                  <a:lnTo>
                    <a:pt x="104301" y="1463087"/>
                  </a:lnTo>
                  <a:cubicBezTo>
                    <a:pt x="46697" y="1463087"/>
                    <a:pt x="0" y="1416390"/>
                    <a:pt x="0" y="1358787"/>
                  </a:cubicBezTo>
                  <a:lnTo>
                    <a:pt x="0" y="104301"/>
                  </a:lnTo>
                  <a:cubicBezTo>
                    <a:pt x="0" y="46697"/>
                    <a:pt x="46697" y="0"/>
                    <a:pt x="104301" y="0"/>
                  </a:cubicBezTo>
                  <a:close/>
                </a:path>
              </a:pathLst>
            </a:custGeom>
            <a:solidFill>
              <a:srgbClr val="171E53"/>
            </a:solidFill>
            <a:ln w="9525" cap="rnd">
              <a:solidFill>
                <a:srgbClr val="646EC7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648996" cy="1463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90901" y="3207406"/>
            <a:ext cx="9133117" cy="626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022" lvl="1" indent="-215511" algn="l">
              <a:lnSpc>
                <a:spcPts val="2395"/>
              </a:lnSpc>
              <a:buFont typeface="Arial"/>
              <a:buChar char="•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Improvements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Indian market adaptation (NSE/BSE)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73 engineered features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RL-driven feature selection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Production-ready full stack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Accuracy: 63% (vs. 53%)</a:t>
            </a:r>
          </a:p>
          <a:p>
            <a:pPr marL="431022" lvl="1" indent="-215511" algn="l">
              <a:lnSpc>
                <a:spcPts val="2395"/>
              </a:lnSpc>
              <a:buFont typeface="Arial"/>
              <a:buChar char="•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Performance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Accuracy: 63% vs 53%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Speed: &lt;50ms vs 2-5s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Daily automation, web UI</a:t>
            </a:r>
          </a:p>
          <a:p>
            <a:pPr marL="431022" lvl="1" indent="-215511" algn="l">
              <a:lnSpc>
                <a:spcPts val="2395"/>
              </a:lnSpc>
              <a:buFont typeface="Arial"/>
              <a:buChar char="•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Fixed data gaps &amp; slow training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Achieved 100x faster predictions</a:t>
            </a:r>
          </a:p>
          <a:p>
            <a:pPr marL="431022" lvl="1" indent="-215511" algn="l">
              <a:lnSpc>
                <a:spcPts val="2395"/>
              </a:lnSpc>
              <a:buFont typeface="Arial"/>
              <a:buChar char="•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Impact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Actionable investor recommendations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Tools for advisors &amp; researchers</a:t>
            </a:r>
          </a:p>
          <a:p>
            <a:pPr marL="431022" lvl="1" indent="-215511" algn="l">
              <a:lnSpc>
                <a:spcPts val="2395"/>
              </a:lnSpc>
              <a:buFont typeface="Arial"/>
              <a:buChar char="•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Limitations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Daily prediction, 147 stocks, no sentiment yet</a:t>
            </a:r>
          </a:p>
          <a:p>
            <a:pPr marL="431022" lvl="1" indent="-215511" algn="l">
              <a:lnSpc>
                <a:spcPts val="2395"/>
              </a:lnSpc>
              <a:buFont typeface="Arial"/>
              <a:buChar char="•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</a:t>
            </a:r>
          </a:p>
          <a:p>
            <a:pPr marL="862045" lvl="2" indent="-287348" algn="l">
              <a:lnSpc>
                <a:spcPts val="2395"/>
              </a:lnSpc>
              <a:buFont typeface="Arial"/>
              <a:buChar char="⚬"/>
            </a:pPr>
            <a:r>
              <a:rPr lang="en-US" sz="1996" b="1" spc="-129" dirty="0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More stocks, real-time, add news data</a:t>
            </a:r>
          </a:p>
          <a:p>
            <a:pPr algn="l">
              <a:lnSpc>
                <a:spcPts val="2288"/>
              </a:lnSpc>
            </a:pPr>
            <a:endParaRPr lang="en-US" sz="1996" b="1" spc="-129" dirty="0">
              <a:solidFill>
                <a:srgbClr val="FFD03B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46377" y="2567612"/>
            <a:ext cx="7603054" cy="6690688"/>
          </a:xfrm>
          <a:custGeom>
            <a:avLst/>
            <a:gdLst/>
            <a:ahLst/>
            <a:cxnLst/>
            <a:rect l="l" t="t" r="r" b="b"/>
            <a:pathLst>
              <a:path w="7603054" h="6690688">
                <a:moveTo>
                  <a:pt x="0" y="0"/>
                </a:moveTo>
                <a:lnTo>
                  <a:pt x="7603054" y="0"/>
                </a:lnTo>
                <a:lnTo>
                  <a:pt x="7603054" y="6690688"/>
                </a:lnTo>
                <a:lnTo>
                  <a:pt x="0" y="669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5826" y="508122"/>
            <a:ext cx="3838174" cy="190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79"/>
              </a:lnSpc>
              <a:spcBef>
                <a:spcPct val="0"/>
              </a:spcBef>
            </a:pPr>
            <a:r>
              <a:rPr lang="en-US" sz="11127" spc="-879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Thank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1003422"/>
            <a:ext cx="2761379" cy="140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49"/>
              </a:lnSpc>
            </a:pPr>
            <a:r>
              <a:rPr lang="en-US" sz="11127" b="1" spc="-879">
                <a:solidFill>
                  <a:srgbClr val="009F7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You!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49669" y="2346710"/>
            <a:ext cx="3694622" cy="1266878"/>
            <a:chOff x="0" y="0"/>
            <a:chExt cx="820782" cy="2814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0782" cy="281445"/>
            </a:xfrm>
            <a:custGeom>
              <a:avLst/>
              <a:gdLst/>
              <a:ahLst/>
              <a:cxnLst/>
              <a:rect l="l" t="t" r="r" b="b"/>
              <a:pathLst>
                <a:path w="820782" h="281445">
                  <a:moveTo>
                    <a:pt x="140722" y="0"/>
                  </a:moveTo>
                  <a:lnTo>
                    <a:pt x="680060" y="0"/>
                  </a:lnTo>
                  <a:cubicBezTo>
                    <a:pt x="717382" y="0"/>
                    <a:pt x="753175" y="14826"/>
                    <a:pt x="779566" y="41217"/>
                  </a:cubicBezTo>
                  <a:cubicBezTo>
                    <a:pt x="805956" y="67607"/>
                    <a:pt x="820782" y="103400"/>
                    <a:pt x="820782" y="140722"/>
                  </a:cubicBezTo>
                  <a:lnTo>
                    <a:pt x="820782" y="140722"/>
                  </a:lnTo>
                  <a:cubicBezTo>
                    <a:pt x="820782" y="178044"/>
                    <a:pt x="805956" y="213837"/>
                    <a:pt x="779566" y="240228"/>
                  </a:cubicBezTo>
                  <a:cubicBezTo>
                    <a:pt x="753175" y="266618"/>
                    <a:pt x="717382" y="281445"/>
                    <a:pt x="680060" y="281445"/>
                  </a:cubicBezTo>
                  <a:lnTo>
                    <a:pt x="140722" y="281445"/>
                  </a:lnTo>
                  <a:cubicBezTo>
                    <a:pt x="103400" y="281445"/>
                    <a:pt x="67607" y="266618"/>
                    <a:pt x="41217" y="240228"/>
                  </a:cubicBezTo>
                  <a:cubicBezTo>
                    <a:pt x="14826" y="213837"/>
                    <a:pt x="0" y="178044"/>
                    <a:pt x="0" y="140722"/>
                  </a:cubicBezTo>
                  <a:lnTo>
                    <a:pt x="0" y="140722"/>
                  </a:lnTo>
                  <a:cubicBezTo>
                    <a:pt x="0" y="103400"/>
                    <a:pt x="14826" y="67607"/>
                    <a:pt x="41217" y="41217"/>
                  </a:cubicBezTo>
                  <a:cubicBezTo>
                    <a:pt x="67607" y="14826"/>
                    <a:pt x="103400" y="0"/>
                    <a:pt x="140722" y="0"/>
                  </a:cubicBezTo>
                  <a:close/>
                </a:path>
              </a:pathLst>
            </a:custGeom>
            <a:solidFill>
              <a:srgbClr val="171E53"/>
            </a:solidFill>
            <a:ln w="9525" cap="rnd">
              <a:solidFill>
                <a:srgbClr val="646EC7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20782" cy="281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9669" y="2657747"/>
            <a:ext cx="3413357" cy="112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FinGAT v2 boosts prediction accuracy to 63% for Indian stocks.</a:t>
            </a:r>
          </a:p>
          <a:p>
            <a:pPr algn="ctr">
              <a:lnSpc>
                <a:spcPts val="2276"/>
              </a:lnSpc>
            </a:pPr>
            <a:endParaRPr lang="en-US" sz="1896" spc="-123">
              <a:solidFill>
                <a:srgbClr val="FFD03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18107" y="5291874"/>
            <a:ext cx="3870822" cy="1210960"/>
            <a:chOff x="0" y="0"/>
            <a:chExt cx="859926" cy="2690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9926" cy="269022"/>
            </a:xfrm>
            <a:custGeom>
              <a:avLst/>
              <a:gdLst/>
              <a:ahLst/>
              <a:cxnLst/>
              <a:rect l="l" t="t" r="r" b="b"/>
              <a:pathLst>
                <a:path w="859926" h="269022">
                  <a:moveTo>
                    <a:pt x="134511" y="0"/>
                  </a:moveTo>
                  <a:lnTo>
                    <a:pt x="725415" y="0"/>
                  </a:lnTo>
                  <a:cubicBezTo>
                    <a:pt x="761090" y="0"/>
                    <a:pt x="795303" y="14172"/>
                    <a:pt x="820529" y="39397"/>
                  </a:cubicBezTo>
                  <a:cubicBezTo>
                    <a:pt x="845754" y="64623"/>
                    <a:pt x="859926" y="98836"/>
                    <a:pt x="859926" y="134511"/>
                  </a:cubicBezTo>
                  <a:lnTo>
                    <a:pt x="859926" y="134511"/>
                  </a:lnTo>
                  <a:cubicBezTo>
                    <a:pt x="859926" y="208799"/>
                    <a:pt x="799703" y="269022"/>
                    <a:pt x="725415" y="269022"/>
                  </a:cubicBezTo>
                  <a:lnTo>
                    <a:pt x="134511" y="269022"/>
                  </a:lnTo>
                  <a:cubicBezTo>
                    <a:pt x="98836" y="269022"/>
                    <a:pt x="64623" y="254850"/>
                    <a:pt x="39397" y="229625"/>
                  </a:cubicBezTo>
                  <a:cubicBezTo>
                    <a:pt x="14172" y="204399"/>
                    <a:pt x="0" y="170185"/>
                    <a:pt x="0" y="134511"/>
                  </a:cubicBezTo>
                  <a:lnTo>
                    <a:pt x="0" y="134511"/>
                  </a:lnTo>
                  <a:cubicBezTo>
                    <a:pt x="0" y="98836"/>
                    <a:pt x="14172" y="64623"/>
                    <a:pt x="39397" y="39397"/>
                  </a:cubicBezTo>
                  <a:cubicBezTo>
                    <a:pt x="64623" y="14172"/>
                    <a:pt x="98836" y="0"/>
                    <a:pt x="134511" y="0"/>
                  </a:cubicBezTo>
                  <a:close/>
                </a:path>
              </a:pathLst>
            </a:custGeom>
            <a:solidFill>
              <a:srgbClr val="171E53"/>
            </a:solidFill>
            <a:ln w="9525" cap="rnd">
              <a:solidFill>
                <a:srgbClr val="646EC7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59926" cy="269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21195" y="5580425"/>
            <a:ext cx="3464646" cy="84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Empowers investors, advisors, and researchers nationwide.</a:t>
            </a:r>
          </a:p>
          <a:p>
            <a:pPr algn="ctr">
              <a:lnSpc>
                <a:spcPts val="2276"/>
              </a:lnSpc>
            </a:pPr>
            <a:endParaRPr lang="en-US" sz="1896" spc="-123">
              <a:solidFill>
                <a:srgbClr val="FFD03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201662" y="8133755"/>
            <a:ext cx="2959190" cy="1124545"/>
            <a:chOff x="0" y="0"/>
            <a:chExt cx="657402" cy="2498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7402" cy="249824"/>
            </a:xfrm>
            <a:custGeom>
              <a:avLst/>
              <a:gdLst/>
              <a:ahLst/>
              <a:cxnLst/>
              <a:rect l="l" t="t" r="r" b="b"/>
              <a:pathLst>
                <a:path w="657402" h="249824">
                  <a:moveTo>
                    <a:pt x="49708" y="0"/>
                  </a:moveTo>
                  <a:lnTo>
                    <a:pt x="607693" y="0"/>
                  </a:lnTo>
                  <a:cubicBezTo>
                    <a:pt x="620877" y="0"/>
                    <a:pt x="633520" y="5237"/>
                    <a:pt x="642842" y="14559"/>
                  </a:cubicBezTo>
                  <a:cubicBezTo>
                    <a:pt x="652164" y="23881"/>
                    <a:pt x="657402" y="36525"/>
                    <a:pt x="657402" y="49708"/>
                  </a:cubicBezTo>
                  <a:lnTo>
                    <a:pt x="657402" y="200116"/>
                  </a:lnTo>
                  <a:cubicBezTo>
                    <a:pt x="657402" y="213299"/>
                    <a:pt x="652164" y="225943"/>
                    <a:pt x="642842" y="235265"/>
                  </a:cubicBezTo>
                  <a:cubicBezTo>
                    <a:pt x="633520" y="244587"/>
                    <a:pt x="620877" y="249824"/>
                    <a:pt x="607693" y="249824"/>
                  </a:cubicBezTo>
                  <a:lnTo>
                    <a:pt x="49708" y="249824"/>
                  </a:lnTo>
                  <a:cubicBezTo>
                    <a:pt x="36525" y="249824"/>
                    <a:pt x="23881" y="244587"/>
                    <a:pt x="14559" y="235265"/>
                  </a:cubicBezTo>
                  <a:cubicBezTo>
                    <a:pt x="5237" y="225943"/>
                    <a:pt x="0" y="213299"/>
                    <a:pt x="0" y="200116"/>
                  </a:cubicBezTo>
                  <a:lnTo>
                    <a:pt x="0" y="49708"/>
                  </a:lnTo>
                  <a:cubicBezTo>
                    <a:pt x="0" y="36525"/>
                    <a:pt x="5237" y="23881"/>
                    <a:pt x="14559" y="14559"/>
                  </a:cubicBezTo>
                  <a:cubicBezTo>
                    <a:pt x="23881" y="5237"/>
                    <a:pt x="36525" y="0"/>
                    <a:pt x="49708" y="0"/>
                  </a:cubicBezTo>
                  <a:close/>
                </a:path>
              </a:pathLst>
            </a:custGeom>
            <a:solidFill>
              <a:srgbClr val="171E53"/>
            </a:solidFill>
            <a:ln w="9525" cap="sq">
              <a:solidFill>
                <a:srgbClr val="646EC7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657402" cy="249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304694" y="8278393"/>
            <a:ext cx="275312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 b="1" spc="-123">
                <a:solidFill>
                  <a:srgbClr val="FFD03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Ready for the future: scaling up and adding live news data.</a:t>
            </a:r>
          </a:p>
          <a:p>
            <a:pPr algn="ctr">
              <a:lnSpc>
                <a:spcPts val="2276"/>
              </a:lnSpc>
            </a:pPr>
            <a:endParaRPr lang="en-US" sz="1896" b="1" spc="-123">
              <a:solidFill>
                <a:srgbClr val="FFD03B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3993277" y="5291874"/>
            <a:ext cx="3397908" cy="1210960"/>
            <a:chOff x="0" y="0"/>
            <a:chExt cx="754865" cy="2690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4865" cy="269022"/>
            </a:xfrm>
            <a:custGeom>
              <a:avLst/>
              <a:gdLst/>
              <a:ahLst/>
              <a:cxnLst/>
              <a:rect l="l" t="t" r="r" b="b"/>
              <a:pathLst>
                <a:path w="754865" h="269022">
                  <a:moveTo>
                    <a:pt x="134511" y="0"/>
                  </a:moveTo>
                  <a:lnTo>
                    <a:pt x="620354" y="0"/>
                  </a:lnTo>
                  <a:cubicBezTo>
                    <a:pt x="694643" y="0"/>
                    <a:pt x="754865" y="60223"/>
                    <a:pt x="754865" y="134511"/>
                  </a:cubicBezTo>
                  <a:lnTo>
                    <a:pt x="754865" y="134511"/>
                  </a:lnTo>
                  <a:cubicBezTo>
                    <a:pt x="754865" y="170185"/>
                    <a:pt x="740694" y="204399"/>
                    <a:pt x="715468" y="229625"/>
                  </a:cubicBezTo>
                  <a:cubicBezTo>
                    <a:pt x="690242" y="254850"/>
                    <a:pt x="656029" y="269022"/>
                    <a:pt x="620354" y="269022"/>
                  </a:cubicBezTo>
                  <a:lnTo>
                    <a:pt x="134511" y="269022"/>
                  </a:lnTo>
                  <a:cubicBezTo>
                    <a:pt x="98836" y="269022"/>
                    <a:pt x="64623" y="254850"/>
                    <a:pt x="39397" y="229625"/>
                  </a:cubicBezTo>
                  <a:cubicBezTo>
                    <a:pt x="14172" y="204399"/>
                    <a:pt x="0" y="170185"/>
                    <a:pt x="0" y="134511"/>
                  </a:cubicBezTo>
                  <a:lnTo>
                    <a:pt x="0" y="134511"/>
                  </a:lnTo>
                  <a:cubicBezTo>
                    <a:pt x="0" y="98836"/>
                    <a:pt x="14172" y="64623"/>
                    <a:pt x="39397" y="39397"/>
                  </a:cubicBezTo>
                  <a:cubicBezTo>
                    <a:pt x="64623" y="14172"/>
                    <a:pt x="98836" y="0"/>
                    <a:pt x="134511" y="0"/>
                  </a:cubicBezTo>
                  <a:close/>
                </a:path>
              </a:pathLst>
            </a:custGeom>
            <a:solidFill>
              <a:srgbClr val="171E53"/>
            </a:solidFill>
            <a:ln w="9525" cap="rnd">
              <a:solidFill>
                <a:srgbClr val="646EC7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754865" cy="269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230532" y="5439272"/>
            <a:ext cx="2923398" cy="112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 spc="-123">
                <a:solidFill>
                  <a:srgbClr val="FFD03B"/>
                </a:solidFill>
                <a:latin typeface="Open Sauce"/>
                <a:ea typeface="Open Sauce"/>
                <a:cs typeface="Open Sauce"/>
                <a:sym typeface="Open Sauce"/>
              </a:rPr>
              <a:t>Real-time, automated insights—sub-50ms prediction speed.</a:t>
            </a:r>
          </a:p>
          <a:p>
            <a:pPr algn="ctr">
              <a:lnSpc>
                <a:spcPts val="2276"/>
              </a:lnSpc>
            </a:pPr>
            <a:endParaRPr lang="en-US" sz="1896" spc="-123">
              <a:solidFill>
                <a:srgbClr val="FFD03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3993277" y="3962017"/>
            <a:ext cx="1009287" cy="1009287"/>
          </a:xfrm>
          <a:custGeom>
            <a:avLst/>
            <a:gdLst/>
            <a:ahLst/>
            <a:cxnLst/>
            <a:rect l="l" t="t" r="r" b="b"/>
            <a:pathLst>
              <a:path w="1009287" h="1009287">
                <a:moveTo>
                  <a:pt x="0" y="0"/>
                </a:moveTo>
                <a:lnTo>
                  <a:pt x="1009287" y="0"/>
                </a:lnTo>
                <a:lnTo>
                  <a:pt x="1009287" y="1009287"/>
                </a:lnTo>
                <a:lnTo>
                  <a:pt x="0" y="1009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269240" y="6502834"/>
            <a:ext cx="1168964" cy="1168964"/>
          </a:xfrm>
          <a:custGeom>
            <a:avLst/>
            <a:gdLst/>
            <a:ahLst/>
            <a:cxnLst/>
            <a:rect l="l" t="t" r="r" b="b"/>
            <a:pathLst>
              <a:path w="1168964" h="1168964">
                <a:moveTo>
                  <a:pt x="0" y="0"/>
                </a:moveTo>
                <a:lnTo>
                  <a:pt x="1168963" y="0"/>
                </a:lnTo>
                <a:lnTo>
                  <a:pt x="1168963" y="1168964"/>
                </a:lnTo>
                <a:lnTo>
                  <a:pt x="0" y="116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986126" y="3611929"/>
            <a:ext cx="349451" cy="350088"/>
          </a:xfrm>
          <a:custGeom>
            <a:avLst/>
            <a:gdLst/>
            <a:ahLst/>
            <a:cxnLst/>
            <a:rect l="l" t="t" r="r" b="b"/>
            <a:pathLst>
              <a:path w="349451" h="350088">
                <a:moveTo>
                  <a:pt x="0" y="0"/>
                </a:moveTo>
                <a:lnTo>
                  <a:pt x="349452" y="0"/>
                </a:lnTo>
                <a:lnTo>
                  <a:pt x="349452" y="350088"/>
                </a:lnTo>
                <a:lnTo>
                  <a:pt x="0" y="350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42371" y="7321710"/>
            <a:ext cx="349451" cy="350088"/>
          </a:xfrm>
          <a:custGeom>
            <a:avLst/>
            <a:gdLst/>
            <a:ahLst/>
            <a:cxnLst/>
            <a:rect l="l" t="t" r="r" b="b"/>
            <a:pathLst>
              <a:path w="349451" h="350088">
                <a:moveTo>
                  <a:pt x="0" y="0"/>
                </a:moveTo>
                <a:lnTo>
                  <a:pt x="349451" y="0"/>
                </a:lnTo>
                <a:lnTo>
                  <a:pt x="349451" y="350088"/>
                </a:lnTo>
                <a:lnTo>
                  <a:pt x="0" y="350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2" grpId="0"/>
      <p:bldP spid="16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395</Words>
  <Application>Microsoft Office PowerPoint</Application>
  <PresentationFormat>Custom</PresentationFormat>
  <Paragraphs>81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Open Sauce Bold</vt:lpstr>
      <vt:lpstr>Calibri</vt:lpstr>
      <vt:lpstr>Arial</vt:lpstr>
      <vt:lpstr>Poppins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Yellow and Green Playful Investing Presentation</dc:title>
  <cp:lastModifiedBy>Mayank Rathi</cp:lastModifiedBy>
  <cp:revision>2</cp:revision>
  <dcterms:created xsi:type="dcterms:W3CDTF">2006-08-16T00:00:00Z</dcterms:created>
  <dcterms:modified xsi:type="dcterms:W3CDTF">2025-11-09T11:49:40Z</dcterms:modified>
  <dc:identifier>DAG4I_-i9l8</dc:identifier>
</cp:coreProperties>
</file>